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0"/>
  </p:notesMasterIdLst>
  <p:handoutMasterIdLst>
    <p:handoutMasterId r:id="rId11"/>
  </p:handoutMasterIdLst>
  <p:sldIdLst>
    <p:sldId id="327" r:id="rId2"/>
    <p:sldId id="418" r:id="rId3"/>
    <p:sldId id="424" r:id="rId4"/>
    <p:sldId id="404" r:id="rId5"/>
    <p:sldId id="400" r:id="rId6"/>
    <p:sldId id="423" r:id="rId7"/>
    <p:sldId id="407" r:id="rId8"/>
    <p:sldId id="384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4D4"/>
    <a:srgbClr val="FF6600"/>
    <a:srgbClr val="FFCC99"/>
    <a:srgbClr val="D8E7F8"/>
    <a:srgbClr val="00CC66"/>
    <a:srgbClr val="2BC1C5"/>
    <a:srgbClr val="CCECFF"/>
    <a:srgbClr val="CCFFFF"/>
    <a:srgbClr val="EDAFA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554" autoAdjust="0"/>
  </p:normalViewPr>
  <p:slideViewPr>
    <p:cSldViewPr>
      <p:cViewPr varScale="1">
        <p:scale>
          <a:sx n="88" d="100"/>
          <a:sy n="88" d="100"/>
        </p:scale>
        <p:origin x="35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85B80-6095-4886-872A-E6953AFE3A6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B2CC8A-9D21-449B-9AAF-5F97965972F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/>
          </a:solidFill>
          <a:prstDash val="sysDash"/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ТЕХНОЛОГИЧЕСКАЯ КОМПЕТЕНТНОСТЬ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B294B961-A259-4A57-BB03-765483498923}" type="parTrans" cxnId="{466C0B6E-C4D9-4B02-8F40-3F32225B21BD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5E9D7C2F-C749-4098-9C1E-09DDC5FBFAA6}" type="sibTrans" cxnId="{466C0B6E-C4D9-4B02-8F40-3F32225B21BD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3217B296-8279-4F9F-8327-E50F9645B77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/>
          </a:solidFill>
          <a:prstDash val="sysDash"/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ИНФОРМАЦИОННАЯ КОМПЕТЕНТНОСТЬ</a:t>
          </a:r>
          <a:endParaRPr lang="ru-RU" sz="1400" dirty="0">
            <a:latin typeface="Century Gothic" panose="020B0502020202020204" pitchFamily="34" charset="0"/>
          </a:endParaRPr>
        </a:p>
      </dgm:t>
    </dgm:pt>
    <dgm:pt modelId="{ABE0243C-CB5D-47CA-AC67-2AC7092C5373}" type="parTrans" cxnId="{3DB1FA4E-8F90-4BC5-851E-78D39CFE0F4B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4AD7C532-9A43-4FE5-B934-48A12A77D17B}" type="sibTrans" cxnId="{3DB1FA4E-8F90-4BC5-851E-78D39CFE0F4B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CFA741CF-B120-438D-B1BE-A1629C7570BB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3"/>
          </a:solidFill>
          <a:prstDash val="sysDash"/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СОЦИАЛЬНО-КОММУНИКАТИВНАЯ КОМПЕТЕНТНОСТЬ</a:t>
          </a:r>
          <a:endParaRPr lang="ru-RU" sz="1400" b="1" dirty="0">
            <a:latin typeface="Century Gothic" panose="020B0502020202020204" pitchFamily="34" charset="0"/>
          </a:endParaRPr>
        </a:p>
      </dgm:t>
    </dgm:pt>
    <dgm:pt modelId="{7B91142A-C730-4263-B0C9-1707BFB5BFE1}" type="parTrans" cxnId="{1DED1B04-6CD2-4088-9496-09B3A5C91706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6274368F-2F71-4F51-A484-7B0400D82C26}" type="sibTrans" cxnId="{1DED1B04-6CD2-4088-9496-09B3A5C91706}">
      <dgm:prSet/>
      <dgm:spPr/>
      <dgm:t>
        <a:bodyPr/>
        <a:lstStyle/>
        <a:p>
          <a:endParaRPr lang="ru-RU" sz="1400">
            <a:latin typeface="Century Gothic" panose="020B0502020202020204" pitchFamily="34" charset="0"/>
          </a:endParaRPr>
        </a:p>
      </dgm:t>
    </dgm:pt>
    <dgm:pt modelId="{BFAFDA76-5238-4CD7-84A1-CE4DD0A7A2E2}" type="pres">
      <dgm:prSet presAssocID="{A8985B80-6095-4886-872A-E6953AFE3A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C052AFC-11FF-4A96-9320-5A62E1298DC6}" type="pres">
      <dgm:prSet presAssocID="{40B2CC8A-9D21-449B-9AAF-5F97965972F2}" presName="composite" presStyleCnt="0"/>
      <dgm:spPr/>
    </dgm:pt>
    <dgm:pt modelId="{812EE4B2-BE82-4DE7-BCB1-76CAF74F9FFB}" type="pres">
      <dgm:prSet presAssocID="{40B2CC8A-9D21-449B-9AAF-5F97965972F2}" presName="bentUpArrow1" presStyleLbl="alignImgPlace1" presStyleIdx="0" presStyleCnt="2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22063889-1643-4478-B35F-CA37B226EE94}" type="pres">
      <dgm:prSet presAssocID="{40B2CC8A-9D21-449B-9AAF-5F97965972F2}" presName="ParentText" presStyleLbl="node1" presStyleIdx="0" presStyleCnt="3" custScaleX="183836" custLinFactNeighborX="-7335" custLinFactNeighborY="-14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413E3-71C0-450F-812B-C9F195686FBC}" type="pres">
      <dgm:prSet presAssocID="{40B2CC8A-9D21-449B-9AAF-5F97965972F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B249B-FE6C-4D29-AEE4-6DE19749DE48}" type="pres">
      <dgm:prSet presAssocID="{5E9D7C2F-C749-4098-9C1E-09DDC5FBFAA6}" presName="sibTrans" presStyleCnt="0"/>
      <dgm:spPr/>
    </dgm:pt>
    <dgm:pt modelId="{6051F46B-1E3A-402D-BA51-629C3A53CD9A}" type="pres">
      <dgm:prSet presAssocID="{3217B296-8279-4F9F-8327-E50F9645B77E}" presName="composite" presStyleCnt="0"/>
      <dgm:spPr/>
    </dgm:pt>
    <dgm:pt modelId="{398B1BB4-A9A3-4D65-83F9-B3C457D68605}" type="pres">
      <dgm:prSet presAssocID="{3217B296-8279-4F9F-8327-E50F9645B77E}" presName="bentUpArrow1" presStyleLbl="alignImgPlace1" presStyleIdx="1" presStyleCnt="2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C151C1C8-03AB-4C78-A69D-98817F629FEE}" type="pres">
      <dgm:prSet presAssocID="{3217B296-8279-4F9F-8327-E50F9645B77E}" presName="ParentText" presStyleLbl="node1" presStyleIdx="1" presStyleCnt="3" custScaleX="219563" custLinFactNeighborX="23887" custLinFactNeighborY="-30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E84DF-149F-4933-8991-A43F9DF6F7EC}" type="pres">
      <dgm:prSet presAssocID="{3217B296-8279-4F9F-8327-E50F9645B77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F3370-B9B2-48D9-8304-C4740CAC0C3A}" type="pres">
      <dgm:prSet presAssocID="{4AD7C532-9A43-4FE5-B934-48A12A77D17B}" presName="sibTrans" presStyleCnt="0"/>
      <dgm:spPr/>
    </dgm:pt>
    <dgm:pt modelId="{4C6F69D7-BCDF-4981-843D-09CAFF6FCEAD}" type="pres">
      <dgm:prSet presAssocID="{CFA741CF-B120-438D-B1BE-A1629C7570BB}" presName="composite" presStyleCnt="0"/>
      <dgm:spPr/>
    </dgm:pt>
    <dgm:pt modelId="{7F532C65-0C0E-4790-89D6-6A3992817A44}" type="pres">
      <dgm:prSet presAssocID="{CFA741CF-B120-438D-B1BE-A1629C7570BB}" presName="ParentText" presStyleLbl="node1" presStyleIdx="2" presStyleCnt="3" custScaleX="214704" custLinFactNeighborX="94654" custLinFactNeighborY="110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287C5-C921-4817-98B0-E53D9C3B4102}" type="presOf" srcId="{CFA741CF-B120-438D-B1BE-A1629C7570BB}" destId="{7F532C65-0C0E-4790-89D6-6A3992817A44}" srcOrd="0" destOrd="0" presId="urn:microsoft.com/office/officeart/2005/8/layout/StepDownProcess"/>
    <dgm:cxn modelId="{3DB1FA4E-8F90-4BC5-851E-78D39CFE0F4B}" srcId="{A8985B80-6095-4886-872A-E6953AFE3A60}" destId="{3217B296-8279-4F9F-8327-E50F9645B77E}" srcOrd="1" destOrd="0" parTransId="{ABE0243C-CB5D-47CA-AC67-2AC7092C5373}" sibTransId="{4AD7C532-9A43-4FE5-B934-48A12A77D17B}"/>
    <dgm:cxn modelId="{466C0B6E-C4D9-4B02-8F40-3F32225B21BD}" srcId="{A8985B80-6095-4886-872A-E6953AFE3A60}" destId="{40B2CC8A-9D21-449B-9AAF-5F97965972F2}" srcOrd="0" destOrd="0" parTransId="{B294B961-A259-4A57-BB03-765483498923}" sibTransId="{5E9D7C2F-C749-4098-9C1E-09DDC5FBFAA6}"/>
    <dgm:cxn modelId="{017A3C8B-D887-42A7-9241-1107940A5CC0}" type="presOf" srcId="{A8985B80-6095-4886-872A-E6953AFE3A60}" destId="{BFAFDA76-5238-4CD7-84A1-CE4DD0A7A2E2}" srcOrd="0" destOrd="0" presId="urn:microsoft.com/office/officeart/2005/8/layout/StepDownProcess"/>
    <dgm:cxn modelId="{02823EA5-C060-4189-AAC4-08AFC2C162EB}" type="presOf" srcId="{3217B296-8279-4F9F-8327-E50F9645B77E}" destId="{C151C1C8-03AB-4C78-A69D-98817F629FEE}" srcOrd="0" destOrd="0" presId="urn:microsoft.com/office/officeart/2005/8/layout/StepDownProcess"/>
    <dgm:cxn modelId="{151857B7-FAC8-4D5D-8063-949F1C22203A}" type="presOf" srcId="{40B2CC8A-9D21-449B-9AAF-5F97965972F2}" destId="{22063889-1643-4478-B35F-CA37B226EE94}" srcOrd="0" destOrd="0" presId="urn:microsoft.com/office/officeart/2005/8/layout/StepDownProcess"/>
    <dgm:cxn modelId="{1DED1B04-6CD2-4088-9496-09B3A5C91706}" srcId="{A8985B80-6095-4886-872A-E6953AFE3A60}" destId="{CFA741CF-B120-438D-B1BE-A1629C7570BB}" srcOrd="2" destOrd="0" parTransId="{7B91142A-C730-4263-B0C9-1707BFB5BFE1}" sibTransId="{6274368F-2F71-4F51-A484-7B0400D82C26}"/>
    <dgm:cxn modelId="{114028B5-A28E-43F5-955F-63252A7B6E04}" type="presParOf" srcId="{BFAFDA76-5238-4CD7-84A1-CE4DD0A7A2E2}" destId="{6C052AFC-11FF-4A96-9320-5A62E1298DC6}" srcOrd="0" destOrd="0" presId="urn:microsoft.com/office/officeart/2005/8/layout/StepDownProcess"/>
    <dgm:cxn modelId="{01215F72-9484-40AE-93F6-B60ED05C6AD1}" type="presParOf" srcId="{6C052AFC-11FF-4A96-9320-5A62E1298DC6}" destId="{812EE4B2-BE82-4DE7-BCB1-76CAF74F9FFB}" srcOrd="0" destOrd="0" presId="urn:microsoft.com/office/officeart/2005/8/layout/StepDownProcess"/>
    <dgm:cxn modelId="{3CA594E8-D269-48D3-82BC-13A31181459D}" type="presParOf" srcId="{6C052AFC-11FF-4A96-9320-5A62E1298DC6}" destId="{22063889-1643-4478-B35F-CA37B226EE94}" srcOrd="1" destOrd="0" presId="urn:microsoft.com/office/officeart/2005/8/layout/StepDownProcess"/>
    <dgm:cxn modelId="{99BBCD01-EB66-464E-AEB1-A6690A6F431D}" type="presParOf" srcId="{6C052AFC-11FF-4A96-9320-5A62E1298DC6}" destId="{55F413E3-71C0-450F-812B-C9F195686FBC}" srcOrd="2" destOrd="0" presId="urn:microsoft.com/office/officeart/2005/8/layout/StepDownProcess"/>
    <dgm:cxn modelId="{9147951E-6E22-457D-95C1-A5C246794E4E}" type="presParOf" srcId="{BFAFDA76-5238-4CD7-84A1-CE4DD0A7A2E2}" destId="{6A7B249B-FE6C-4D29-AEE4-6DE19749DE48}" srcOrd="1" destOrd="0" presId="urn:microsoft.com/office/officeart/2005/8/layout/StepDownProcess"/>
    <dgm:cxn modelId="{595A04F3-F0F2-4ECA-9F22-ED4DD15AA66D}" type="presParOf" srcId="{BFAFDA76-5238-4CD7-84A1-CE4DD0A7A2E2}" destId="{6051F46B-1E3A-402D-BA51-629C3A53CD9A}" srcOrd="2" destOrd="0" presId="urn:microsoft.com/office/officeart/2005/8/layout/StepDownProcess"/>
    <dgm:cxn modelId="{F6A1A5BE-5EE1-4574-9166-99B663D49DB8}" type="presParOf" srcId="{6051F46B-1E3A-402D-BA51-629C3A53CD9A}" destId="{398B1BB4-A9A3-4D65-83F9-B3C457D68605}" srcOrd="0" destOrd="0" presId="urn:microsoft.com/office/officeart/2005/8/layout/StepDownProcess"/>
    <dgm:cxn modelId="{EAD33D9E-0465-493C-9B11-DCC2AC615FDB}" type="presParOf" srcId="{6051F46B-1E3A-402D-BA51-629C3A53CD9A}" destId="{C151C1C8-03AB-4C78-A69D-98817F629FEE}" srcOrd="1" destOrd="0" presId="urn:microsoft.com/office/officeart/2005/8/layout/StepDownProcess"/>
    <dgm:cxn modelId="{D7450094-48C9-4267-AFEE-63E18049530A}" type="presParOf" srcId="{6051F46B-1E3A-402D-BA51-629C3A53CD9A}" destId="{EB3E84DF-149F-4933-8991-A43F9DF6F7EC}" srcOrd="2" destOrd="0" presId="urn:microsoft.com/office/officeart/2005/8/layout/StepDownProcess"/>
    <dgm:cxn modelId="{E85F23D6-7941-4AB4-867A-2D8263D2CD45}" type="presParOf" srcId="{BFAFDA76-5238-4CD7-84A1-CE4DD0A7A2E2}" destId="{477F3370-B9B2-48D9-8304-C4740CAC0C3A}" srcOrd="3" destOrd="0" presId="urn:microsoft.com/office/officeart/2005/8/layout/StepDownProcess"/>
    <dgm:cxn modelId="{B68F65DF-7E6E-42F9-9AA6-99FAFC386CCB}" type="presParOf" srcId="{BFAFDA76-5238-4CD7-84A1-CE4DD0A7A2E2}" destId="{4C6F69D7-BCDF-4981-843D-09CAFF6FCEAD}" srcOrd="4" destOrd="0" presId="urn:microsoft.com/office/officeart/2005/8/layout/StepDownProcess"/>
    <dgm:cxn modelId="{BB19B868-05B6-4151-B4A8-481B9CC0D201}" type="presParOf" srcId="{4C6F69D7-BCDF-4981-843D-09CAFF6FCEAD}" destId="{7F532C65-0C0E-4790-89D6-6A3992817A44}" srcOrd="0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EE4B2-BE82-4DE7-BCB1-76CAF74F9FFB}">
      <dsp:nvSpPr>
        <dsp:cNvPr id="0" name=""/>
        <dsp:cNvSpPr/>
      </dsp:nvSpPr>
      <dsp:spPr>
        <a:xfrm rot="5400000">
          <a:off x="2376164" y="694271"/>
          <a:ext cx="614022" cy="6990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2063889-1643-4478-B35F-CA37B226EE94}">
      <dsp:nvSpPr>
        <dsp:cNvPr id="0" name=""/>
        <dsp:cNvSpPr/>
      </dsp:nvSpPr>
      <dsp:spPr>
        <a:xfrm>
          <a:off x="1704380" y="3087"/>
          <a:ext cx="1900226" cy="723523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ТЕХНОЛОГИЧЕСКАЯ КОМПЕТЕНТНОСТЬ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1739706" y="38413"/>
        <a:ext cx="1829574" cy="652871"/>
      </dsp:txXfrm>
    </dsp:sp>
    <dsp:sp modelId="{55F413E3-71C0-450F-812B-C9F195686FBC}">
      <dsp:nvSpPr>
        <dsp:cNvPr id="0" name=""/>
        <dsp:cNvSpPr/>
      </dsp:nvSpPr>
      <dsp:spPr>
        <a:xfrm>
          <a:off x="3247139" y="82618"/>
          <a:ext cx="751780" cy="58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B1BB4-A9A3-4D65-83F9-B3C457D68605}">
      <dsp:nvSpPr>
        <dsp:cNvPr id="0" name=""/>
        <dsp:cNvSpPr/>
      </dsp:nvSpPr>
      <dsp:spPr>
        <a:xfrm rot="5400000">
          <a:off x="3625797" y="1507026"/>
          <a:ext cx="614022" cy="6990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1C1C8-03AB-4C78-A69D-98817F629FEE}">
      <dsp:nvSpPr>
        <dsp:cNvPr id="0" name=""/>
        <dsp:cNvSpPr/>
      </dsp:nvSpPr>
      <dsp:spPr>
        <a:xfrm>
          <a:off x="3092093" y="804100"/>
          <a:ext cx="2269519" cy="723523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ИНФОРМАЦИОННАЯ КОМПЕТЕНТНОСТЬ</a:t>
          </a:r>
          <a:endParaRPr lang="ru-RU" sz="1400" kern="1200" dirty="0">
            <a:latin typeface="Century Gothic" panose="020B0502020202020204" pitchFamily="34" charset="0"/>
          </a:endParaRPr>
        </a:p>
      </dsp:txBody>
      <dsp:txXfrm>
        <a:off x="3127419" y="839426"/>
        <a:ext cx="2198867" cy="652871"/>
      </dsp:txXfrm>
    </dsp:sp>
    <dsp:sp modelId="{EB3E84DF-149F-4933-8991-A43F9DF6F7EC}">
      <dsp:nvSpPr>
        <dsp:cNvPr id="0" name=""/>
        <dsp:cNvSpPr/>
      </dsp:nvSpPr>
      <dsp:spPr>
        <a:xfrm>
          <a:off x="4496771" y="895374"/>
          <a:ext cx="751780" cy="58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32C65-0C0E-4790-89D6-6A3992817A44}">
      <dsp:nvSpPr>
        <dsp:cNvPr id="0" name=""/>
        <dsp:cNvSpPr/>
      </dsp:nvSpPr>
      <dsp:spPr>
        <a:xfrm>
          <a:off x="4888565" y="1652740"/>
          <a:ext cx="2219294" cy="723523"/>
        </a:xfrm>
        <a:prstGeom prst="roundRect">
          <a:avLst>
            <a:gd name="adj" fmla="val 16670"/>
          </a:avLst>
        </a:prstGeom>
        <a:solidFill>
          <a:schemeClr val="lt1"/>
        </a:solidFill>
        <a:ln w="15875" cap="flat" cmpd="sng" algn="ctr">
          <a:solidFill>
            <a:schemeClr val="accent3"/>
          </a:solidFill>
          <a:prstDash val="sysDash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СОЦИАЛЬНО-КОММУНИКАТИВНАЯ КОМПЕТЕНТНОСТЬ</a:t>
          </a:r>
          <a:endParaRPr lang="ru-RU" sz="1400" b="1" kern="1200" dirty="0">
            <a:latin typeface="Century Gothic" panose="020B0502020202020204" pitchFamily="34" charset="0"/>
          </a:endParaRPr>
        </a:p>
      </dsp:txBody>
      <dsp:txXfrm>
        <a:off x="4923891" y="1688066"/>
        <a:ext cx="2148642" cy="65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B413722-33C8-4F25-A295-F89553E8855C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BF5537E0-5261-4A10-952F-8DA41C8CA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46E6991-7E61-482A-97CD-21B34FB6B248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6FEB30-21B8-4BF4-916C-FB17DC10A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7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EB30-21B8-4BF4-916C-FB17DC10A9E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9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41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56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EB30-21B8-4BF4-916C-FB17DC10A9E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2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EB30-21B8-4BF4-916C-FB17DC10A9E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1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EB30-21B8-4BF4-916C-FB17DC10A9E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04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FEB30-21B8-4BF4-916C-FB17DC10A9E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5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14C7D-FE12-45CC-A49E-655E8E605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3535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951D2-7B97-45D5-94F2-322833CDD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4722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546F6-6C11-402B-BD3F-BC56DE71E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652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822F2-411E-433C-B428-8D349D410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1718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50538-D68C-4257-A8D1-C144D1865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9046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19EC-349C-4D04-B591-B5EBED80D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081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47277-4DB2-4FCA-AD15-4D7865265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0636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9B8FB-7287-4C29-8347-911FE0CFA0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2966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BF097-3162-4197-A74F-F48893DB9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4206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D30433-691B-4F84-BD22-77A80AFA54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61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D5F1-6962-4235-85BC-452379067E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581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6B3676-EA11-4992-AE49-2F75935C21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5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png"/><Relationship Id="rId5" Type="http://schemas.openxmlformats.org/officeDocument/2006/relationships/diagramData" Target="../diagrams/data1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diagramDrawing" Target="../diagrams/drawing1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jpe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c-4.ru/" TargetMode="External"/><Relationship Id="rId2" Type="http://schemas.openxmlformats.org/officeDocument/2006/relationships/hyperlink" Target="mailto:Bart205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0301" y="5712651"/>
            <a:ext cx="8316416" cy="863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7469" y="2276872"/>
            <a:ext cx="7908749" cy="1631216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ОТЧЕТ 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О РАБОТЕ КРАЕВОЙ ИННОВАЦИОННОЙ ПЛОЩАДКИ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Современная конструктивно-модельная среда</a:t>
            </a:r>
          </a:p>
          <a:p>
            <a:pPr algn="ctr"/>
            <a:r>
              <a:rPr lang="ru-RU" sz="2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как условие формирования основ инженерной грамотности у  дошкольников</a:t>
            </a:r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9654" y="4222128"/>
            <a:ext cx="4778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Авторы представляемого проекта: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Т.В. </a:t>
            </a:r>
            <a:r>
              <a:rPr lang="ru-RU" sz="14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Зеленова</a:t>
            </a:r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 - заведующий;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Г.А. Салихова – старший воспитатель;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О.В. Молчанова – старший воспитатель.</a:t>
            </a:r>
          </a:p>
          <a:p>
            <a:pPr algn="ctr"/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Научный руководитель: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b="1" dirty="0">
                <a:latin typeface="Arial Black" panose="020B0A04020102020204" pitchFamily="34" charset="0"/>
                <a:cs typeface="Arial" panose="020B0604020202020204" pitchFamily="34" charset="0"/>
              </a:rPr>
              <a:t>Е.Ю. Журавлева – кандидат психологических наук, доцент кафедры дефектологии и специальной психологии </a:t>
            </a:r>
            <a:r>
              <a:rPr lang="ru-RU" sz="1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ФГБОУ ВО «Кубанский государственный университет» </a:t>
            </a:r>
            <a:endParaRPr lang="ru-RU" sz="1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40" y="959092"/>
            <a:ext cx="10153127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 prstMaterial="matte">
              <a:bevelT w="38100" h="3810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Муниципальное бюджетное  дошкольное образовательное учреждение  центр развития ребенка – детский сад № 4 </a:t>
            </a:r>
          </a:p>
          <a:p>
            <a:pPr algn="ctr">
              <a:defRPr/>
            </a:pP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МО г. Новороссийск</a:t>
            </a:r>
          </a:p>
        </p:txBody>
      </p:sp>
      <p:sp>
        <p:nvSpPr>
          <p:cNvPr id="2" name="AutoShape 2" descr="https://top-fon.com/uploads/posts/2023-02/1675476888_top-fon-com-p-foni-dlya-prezentatsii-innovatsionnie-114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910" b="91967" l="32180" r="50802">
                        <a14:foregroundMark x1="36090" y1="72695" x2="36090" y2="72695"/>
                        <a14:foregroundMark x1="38790" y1="72378" x2="42954" y2="73803"/>
                        <a14:foregroundMark x1="35077" y1="73170" x2="32461" y2="79066"/>
                        <a14:foregroundMark x1="42025" y1="73961" x2="44388" y2="81876"/>
                        <a14:foregroundMark x1="33108" y1="79383" x2="34768" y2="83894"/>
                        <a14:foregroundMark x1="37862" y1="75030" x2="38594" y2="81876"/>
                        <a14:foregroundMark x1="42335" y1="79066" x2="36624" y2="79699"/>
                        <a14:foregroundMark x1="36203" y1="80768" x2="36203" y2="80768"/>
                        <a14:foregroundMark x1="42025" y1="84646" x2="42025" y2="84646"/>
                        <a14:foregroundMark x1="42644" y1="83419" x2="42644" y2="83419"/>
                        <a14:foregroundMark x1="43263" y1="85121" x2="43263" y2="85121"/>
                        <a14:foregroundMark x1="43460" y1="75030" x2="43460" y2="75030"/>
                        <a14:foregroundMark x1="34233" y1="84962" x2="37975" y2="87772"/>
                        <a14:foregroundMark x1="39100" y1="87455" x2="42419" y2="85596"/>
                        <a14:foregroundMark x1="36315" y1="76573" x2="36315" y2="76573"/>
                        <a14:foregroundMark x1="40985" y1="77048" x2="40985" y2="77048"/>
                        <a14:foregroundMark x1="40675" y1="76415" x2="40675" y2="76415"/>
                        <a14:foregroundMark x1="40675" y1="82469" x2="40675" y2="82469"/>
                        <a14:foregroundMark x1="36624" y1="82351" x2="36624" y2="82351"/>
                        <a14:foregroundMark x1="39409" y1="86545" x2="39409" y2="86545"/>
                        <a14:foregroundMark x1="36596" y1="73328" x2="33615" y2="77800"/>
                        <a14:foregroundMark x1="33812" y1="78829" x2="33812" y2="78829"/>
                        <a14:foregroundMark x1="38790" y1="83459" x2="38790" y2="83459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97" t="64191" r="49386" b="9702"/>
          <a:stretch/>
        </p:blipFill>
        <p:spPr>
          <a:xfrm>
            <a:off x="403069" y="3908088"/>
            <a:ext cx="2553011" cy="2442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24;p17"/>
          <p:cNvSpPr txBox="1">
            <a:spLocks/>
          </p:cNvSpPr>
          <p:nvPr/>
        </p:nvSpPr>
        <p:spPr>
          <a:xfrm>
            <a:off x="1502401" y="1694409"/>
            <a:ext cx="4099299" cy="291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sz="2000" b="1" dirty="0">
              <a:latin typeface="Arial Black" panose="020B0A040201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2000" b="1" dirty="0"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2000" b="1" dirty="0"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СОВРЕМЕННАЯ </a:t>
            </a:r>
          </a:p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КОНСТРУКТИВНО - МОДЕЛЬНАЯ СРЕДА СПОСОБСТВУЕТ ФОРМИРОВАНИЮ И ПОСЛЕДУЮЩЕМУ РАЗВИТИЮ</a:t>
            </a:r>
          </a:p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ОСНОВ ИНЖЕНЕРНОЙ ГРАМОТНОСТИ  У ДОШКОЛЬНИКОВ</a:t>
            </a: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Google Shape;134;p17"/>
          <p:cNvSpPr/>
          <p:nvPr/>
        </p:nvSpPr>
        <p:spPr>
          <a:xfrm rot="16200000">
            <a:off x="6726342" y="2630068"/>
            <a:ext cx="76736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 1</a:t>
            </a:r>
            <a:endParaRPr dirty="0"/>
          </a:p>
        </p:txBody>
      </p:sp>
      <p:grpSp>
        <p:nvGrpSpPr>
          <p:cNvPr id="30" name="Google Shape;424;p28"/>
          <p:cNvGrpSpPr/>
          <p:nvPr/>
        </p:nvGrpSpPr>
        <p:grpSpPr>
          <a:xfrm>
            <a:off x="539700" y="895265"/>
            <a:ext cx="1713877" cy="1768205"/>
            <a:chOff x="1438244" y="995722"/>
            <a:chExt cx="1396958" cy="1396958"/>
          </a:xfrm>
        </p:grpSpPr>
        <p:sp>
          <p:nvSpPr>
            <p:cNvPr id="31" name="Google Shape;425;p28"/>
            <p:cNvSpPr/>
            <p:nvPr/>
          </p:nvSpPr>
          <p:spPr>
            <a:xfrm>
              <a:off x="1438244" y="995722"/>
              <a:ext cx="1396958" cy="13969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" name="Google Shape;426;p28"/>
            <p:cNvSpPr/>
            <p:nvPr/>
          </p:nvSpPr>
          <p:spPr>
            <a:xfrm>
              <a:off x="1581267" y="1138745"/>
              <a:ext cx="1110912" cy="111091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89" l="0" r="100000">
                        <a14:foregroundMark x1="69889" y1="10222" x2="29778" y2="7111"/>
                        <a14:foregroundMark x1="68222" y1="9778" x2="86556" y2="34778"/>
                        <a14:foregroundMark x1="86556" y1="35222" x2="92000" y2="59222"/>
                        <a14:foregroundMark x1="88778" y1="47111" x2="98222" y2="59889"/>
                        <a14:foregroundMark x1="98222" y1="59889" x2="98222" y2="59889"/>
                        <a14:foregroundMark x1="97778" y1="60333" x2="95222" y2="61000"/>
                        <a14:foregroundMark x1="97444" y1="60778" x2="82889" y2="87778"/>
                        <a14:foregroundMark x1="83333" y1="88000" x2="75333" y2="90556"/>
                        <a14:foregroundMark x1="74444" y1="91222" x2="50222" y2="79778"/>
                        <a14:foregroundMark x1="50222" y1="81111" x2="34667" y2="80222"/>
                        <a14:foregroundMark x1="35111" y1="81333" x2="36222" y2="82000"/>
                        <a14:foregroundMark x1="34889" y1="81778" x2="35556" y2="83667"/>
                        <a14:foregroundMark x1="35556" y1="82556" x2="35556" y2="83889"/>
                        <a14:foregroundMark x1="36222" y1="84333" x2="44000" y2="84333"/>
                        <a14:foregroundMark x1="44000" y1="84333" x2="43556" y2="98556"/>
                        <a14:foregroundMark x1="42667" y1="99000" x2="11556" y2="98556"/>
                        <a14:foregroundMark x1="11333" y1="99000" x2="12222" y2="82556"/>
                        <a14:foregroundMark x1="12222" y1="83222" x2="28889" y2="83000"/>
                        <a14:foregroundMark x1="20889" y1="97333" x2="40778" y2="95778"/>
                        <a14:foregroundMark x1="37556" y1="86000" x2="27111" y2="84778"/>
                        <a14:foregroundMark x1="28889" y1="83889" x2="30000" y2="72889"/>
                        <a14:foregroundMark x1="30556" y1="74556" x2="16111" y2="55333"/>
                        <a14:foregroundMark x1="17444" y1="55778" x2="12222" y2="34222"/>
                        <a14:foregroundMark x1="14556" y1="37889" x2="21333" y2="13444"/>
                        <a14:foregroundMark x1="14000" y1="37667" x2="16111" y2="20333"/>
                        <a14:foregroundMark x1="15889" y1="23111" x2="30556" y2="7333"/>
                        <a14:foregroundMark x1="30556" y1="7333" x2="30000" y2="7333"/>
                        <a14:foregroundMark x1="30000" y1="7778" x2="19333" y2="15556"/>
                        <a14:foregroundMark x1="29111" y1="6778" x2="47000" y2="1111"/>
                        <a14:foregroundMark x1="48111" y1="2000" x2="64111" y2="2667"/>
                        <a14:foregroundMark x1="64333" y1="3000" x2="77333" y2="10444"/>
                        <a14:foregroundMark x1="77333" y1="10667" x2="85556" y2="21667"/>
                        <a14:foregroundMark x1="86111" y1="21667" x2="87889" y2="31778"/>
                        <a14:foregroundMark x1="87889" y1="31778" x2="87667" y2="38667"/>
                        <a14:foregroundMark x1="44222" y1="7111" x2="17444" y2="33111"/>
                        <a14:foregroundMark x1="22222" y1="29000" x2="34111" y2="72444"/>
                        <a14:foregroundMark x1="17000" y1="34000" x2="30556" y2="65333"/>
                        <a14:foregroundMark x1="33444" y1="82333" x2="35778" y2="64889"/>
                        <a14:foregroundMark x1="38333" y1="56000" x2="51111" y2="72889"/>
                        <a14:foregroundMark x1="84444" y1="30333" x2="74444" y2="84556"/>
                        <a14:foregroundMark x1="81000" y1="47778" x2="89667" y2="59667"/>
                        <a14:foregroundMark x1="75111" y1="58222" x2="59333" y2="78667"/>
                        <a14:foregroundMark x1="55444" y1="62111" x2="55444" y2="62111"/>
                        <a14:foregroundMark x1="62778" y1="70111" x2="49222" y2="56889"/>
                        <a14:foregroundMark x1="48111" y1="61222" x2="59556" y2="60111"/>
                        <a14:foregroundMark x1="54778" y1="50222" x2="52667" y2="77222"/>
                        <a14:foregroundMark x1="52000" y1="48444" x2="50222" y2="73111"/>
                        <a14:foregroundMark x1="84444" y1="27000" x2="87667" y2="42222"/>
                        <a14:foregroundMark x1="86333" y1="42556" x2="84222" y2="50333"/>
                        <a14:foregroundMark x1="87667" y1="50556" x2="88333" y2="50556"/>
                        <a14:foregroundMark x1="91111" y1="53667" x2="91111" y2="53667"/>
                        <a14:foregroundMark x1="91556" y1="69667" x2="87222" y2="64889"/>
                        <a14:foregroundMark x1="86778" y1="65111" x2="86778" y2="65111"/>
                        <a14:foregroundMark x1="85111" y1="68333" x2="85111" y2="68333"/>
                        <a14:foregroundMark x1="86778" y1="72667" x2="86778" y2="72667"/>
                        <a14:foregroundMark x1="89222" y1="62667" x2="83111" y2="81556"/>
                        <a14:foregroundMark x1="35778" y1="5667" x2="56333" y2="3222"/>
                        <a14:foregroundMark x1="57000" y1="3222" x2="67111" y2="5444"/>
                        <a14:foregroundMark x1="66000" y1="6778" x2="66000" y2="6778"/>
                        <a14:foregroundMark x1="57000" y1="4111" x2="70111" y2="7111"/>
                        <a14:foregroundMark x1="67111" y1="6778" x2="82889" y2="19667"/>
                        <a14:foregroundMark x1="67556" y1="6556" x2="79222" y2="13000"/>
                        <a14:foregroundMark x1="79000" y1="13889" x2="79000" y2="13889"/>
                        <a14:foregroundMark x1="76667" y1="13444" x2="76667" y2="13444"/>
                        <a14:foregroundMark x1="85333" y1="27000" x2="85333" y2="26444"/>
                        <a14:foregroundMark x1="83111" y1="20556" x2="83111" y2="20556"/>
                        <a14:foregroundMark x1="82444" y1="20556" x2="87000" y2="31556"/>
                        <a14:foregroundMark x1="86333" y1="37889" x2="84667" y2="45222"/>
                        <a14:foregroundMark x1="17222" y1="30889" x2="15444" y2="43444"/>
                        <a14:foregroundMark x1="16778" y1="43667" x2="20222" y2="59000"/>
                        <a14:foregroundMark x1="19556" y1="55111" x2="30333" y2="72000"/>
                        <a14:foregroundMark x1="30556" y1="72667" x2="31667" y2="74778"/>
                        <a14:foregroundMark x1="32111" y1="74778" x2="31222" y2="80667"/>
                        <a14:foregroundMark x1="32333" y1="79333" x2="25222" y2="91444"/>
                        <a14:foregroundMark x1="28889" y1="88889" x2="23667" y2="93444"/>
                        <a14:foregroundMark x1="20667" y1="90778" x2="20667" y2="90778"/>
                        <a14:foregroundMark x1="20444" y1="89111" x2="20444" y2="89111"/>
                        <a14:foregroundMark x1="17667" y1="87778" x2="22222" y2="93000"/>
                        <a14:foregroundMark x1="29556" y1="88889" x2="29556" y2="88889"/>
                        <a14:foregroundMark x1="28889" y1="88889" x2="28889" y2="88889"/>
                        <a14:foregroundMark x1="18333" y1="90111" x2="18667" y2="94667"/>
                        <a14:foregroundMark x1="20889" y1="93000" x2="21556" y2="93667"/>
                        <a14:foregroundMark x1="24111" y1="94889" x2="24111" y2="94889"/>
                        <a14:foregroundMark x1="31444" y1="86222" x2="24333" y2="93444"/>
                        <a14:foregroundMark x1="26333" y1="93667" x2="36889" y2="90000"/>
                        <a14:foregroundMark x1="92000" y1="56889" x2="93333" y2="61222"/>
                        <a14:foregroundMark x1="92667" y1="60333" x2="86333" y2="63111"/>
                        <a14:foregroundMark x1="85333" y1="65778" x2="85889" y2="72667"/>
                        <a14:foregroundMark x1="81778" y1="85222" x2="81778" y2="85222"/>
                        <a14:foregroundMark x1="83111" y1="83444" x2="82222" y2="84333"/>
                        <a14:foregroundMark x1="53556" y1="73778" x2="55000" y2="79778"/>
                        <a14:foregroundMark x1="55222" y1="81556" x2="80111" y2="87333"/>
                        <a14:foregroundMark x1="71000" y1="69667" x2="66000" y2="8200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20" y="1162916"/>
            <a:ext cx="1256593" cy="1256593"/>
          </a:xfrm>
          <a:prstGeom prst="rect">
            <a:avLst/>
          </a:prstGeom>
        </p:spPr>
      </p:pic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349316" y="1412776"/>
            <a:ext cx="4754795" cy="1295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/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/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dirty="0">
                <a:latin typeface="Arial Black" panose="020B0A04020102020204" pitchFamily="34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ОСНОВНАЯ </a:t>
            </a: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ИДЕЯ</a:t>
            </a:r>
            <a:b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691" y="21749"/>
            <a:ext cx="4850535" cy="664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910" b="91967" l="32180" r="50802">
                        <a14:foregroundMark x1="36090" y1="72695" x2="36090" y2="72695"/>
                        <a14:foregroundMark x1="38790" y1="72378" x2="42954" y2="73803"/>
                        <a14:foregroundMark x1="35077" y1="73170" x2="32461" y2="79066"/>
                        <a14:foregroundMark x1="42025" y1="73961" x2="44388" y2="81876"/>
                        <a14:foregroundMark x1="33108" y1="79383" x2="34768" y2="83894"/>
                        <a14:foregroundMark x1="37862" y1="75030" x2="38594" y2="81876"/>
                        <a14:foregroundMark x1="42335" y1="79066" x2="36624" y2="79699"/>
                        <a14:foregroundMark x1="36203" y1="80768" x2="36203" y2="80768"/>
                        <a14:foregroundMark x1="42025" y1="84646" x2="42025" y2="84646"/>
                        <a14:foregroundMark x1="42644" y1="83419" x2="42644" y2="83419"/>
                        <a14:foregroundMark x1="43263" y1="85121" x2="43263" y2="85121"/>
                        <a14:foregroundMark x1="43460" y1="75030" x2="43460" y2="75030"/>
                        <a14:foregroundMark x1="34233" y1="84962" x2="37975" y2="87772"/>
                        <a14:foregroundMark x1="39100" y1="87455" x2="42419" y2="85596"/>
                        <a14:foregroundMark x1="36315" y1="76573" x2="36315" y2="76573"/>
                        <a14:foregroundMark x1="40985" y1="77048" x2="40985" y2="77048"/>
                        <a14:foregroundMark x1="40675" y1="76415" x2="40675" y2="76415"/>
                        <a14:foregroundMark x1="40675" y1="82469" x2="40675" y2="82469"/>
                        <a14:foregroundMark x1="36624" y1="82351" x2="36624" y2="82351"/>
                        <a14:foregroundMark x1="39409" y1="86545" x2="39409" y2="86545"/>
                        <a14:foregroundMark x1="36596" y1="73328" x2="33615" y2="77800"/>
                        <a14:foregroundMark x1="33812" y1="78829" x2="33812" y2="78829"/>
                        <a14:foregroundMark x1="38790" y1="83459" x2="38790" y2="83459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97" t="64191" r="49386" b="9702"/>
          <a:stretch/>
        </p:blipFill>
        <p:spPr>
          <a:xfrm>
            <a:off x="225896" y="4941167"/>
            <a:ext cx="1574542" cy="150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7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456425" y="334734"/>
            <a:ext cx="5940659" cy="2281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768693" y="3968605"/>
            <a:ext cx="1648743" cy="14314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prstTxWarp prst="textArchUp">
              <a:avLst>
                <a:gd name="adj" fmla="val 11245475"/>
              </a:avLst>
            </a:prstTxWarp>
            <a:spAutoFit/>
          </a:bodyPr>
          <a:lstStyle/>
          <a:p>
            <a:r>
              <a:rPr lang="ru-RU" b="1" dirty="0" smtClean="0"/>
              <a:t>      ПРОГРАММА</a:t>
            </a:r>
            <a:endParaRPr lang="ru-RU" b="1" dirty="0"/>
          </a:p>
        </p:txBody>
      </p:sp>
      <p:pic>
        <p:nvPicPr>
          <p:cNvPr id="40" name="Picture 2" descr="https://narcolog-tlt.ru/wp-content/uploads/2022/11/348709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3892" y="967178"/>
            <a:ext cx="1641969" cy="185423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Google Shape;125;p17"/>
          <p:cNvSpPr/>
          <p:nvPr/>
        </p:nvSpPr>
        <p:spPr>
          <a:xfrm>
            <a:off x="1523199" y="859073"/>
            <a:ext cx="1092665" cy="6075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3824342" y="863836"/>
            <a:ext cx="1090493" cy="607500"/>
          </a:xfrm>
          <a:prstGeom prst="snip2SameRect">
            <a:avLst>
              <a:gd name="adj1" fmla="val 49985"/>
              <a:gd name="adj2" fmla="val 0"/>
            </a:avLst>
          </a:prstGeom>
          <a:solidFill>
            <a:srgbClr val="52525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6217056" y="853530"/>
            <a:ext cx="1096874" cy="607500"/>
          </a:xfrm>
          <a:prstGeom prst="snip2SameRect">
            <a:avLst>
              <a:gd name="adj1" fmla="val 49985"/>
              <a:gd name="adj2" fmla="val 0"/>
            </a:avLst>
          </a:prstGeom>
          <a:solidFill>
            <a:srgbClr val="833C0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8044511" y="876131"/>
            <a:ext cx="1090125" cy="6075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7864" y="1180843"/>
            <a:ext cx="10221587" cy="1640571"/>
          </a:xfrm>
          <a:custGeom>
            <a:avLst/>
            <a:gdLst/>
            <a:ahLst/>
            <a:cxnLst/>
            <a:rect l="l" t="t" r="r" b="b"/>
            <a:pathLst>
              <a:path w="4590000" h="1620000" extrusionOk="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 rot="5400000">
            <a:off x="7728707" y="1508402"/>
            <a:ext cx="1737549" cy="488196"/>
          </a:xfrm>
          <a:custGeom>
            <a:avLst/>
            <a:gdLst/>
            <a:ahLst/>
            <a:cxnLst/>
            <a:rect l="l" t="t" r="r" b="b"/>
            <a:pathLst>
              <a:path w="4590000" h="1620000" extrusionOk="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 rot="-5400000">
            <a:off x="8667452" y="3259614"/>
            <a:ext cx="148186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 1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 rot="5400000">
            <a:off x="5852463" y="1515198"/>
            <a:ext cx="1790920" cy="488196"/>
          </a:xfrm>
          <a:custGeom>
            <a:avLst/>
            <a:gdLst/>
            <a:ahLst/>
            <a:cxnLst/>
            <a:rect l="l" t="t" r="r" b="b"/>
            <a:pathLst>
              <a:path w="4590000" h="1620000" extrusionOk="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304" y="1294591"/>
            <a:ext cx="303322" cy="30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 rot="5400000">
            <a:off x="3504572" y="1500892"/>
            <a:ext cx="1737549" cy="488196"/>
          </a:xfrm>
          <a:custGeom>
            <a:avLst/>
            <a:gdLst/>
            <a:ahLst/>
            <a:cxnLst/>
            <a:rect l="l" t="t" r="r" b="b"/>
            <a:pathLst>
              <a:path w="4590000" h="1620000" extrusionOk="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 rot="-5400000">
            <a:off x="4675210" y="3220428"/>
            <a:ext cx="1481869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ШАГ 3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 rot="5400000">
            <a:off x="1200690" y="1500891"/>
            <a:ext cx="1737549" cy="488196"/>
          </a:xfrm>
          <a:custGeom>
            <a:avLst/>
            <a:gdLst/>
            <a:ahLst/>
            <a:cxnLst/>
            <a:rect l="l" t="t" r="r" b="b"/>
            <a:pathLst>
              <a:path w="4590000" h="1620000" extrusionOk="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-94796" y="1813235"/>
            <a:ext cx="2037632" cy="53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ШАГ 4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ДИАГНОСТИКО-ПРОГНОСТИЧЕСКИЙ</a:t>
            </a:r>
            <a:endParaRPr lang="ru-RU" sz="1400" b="1" dirty="0"/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5" cstate="email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47" y="1318053"/>
            <a:ext cx="385393" cy="3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24;p17"/>
          <p:cNvSpPr txBox="1">
            <a:spLocks/>
          </p:cNvSpPr>
          <p:nvPr/>
        </p:nvSpPr>
        <p:spPr>
          <a:xfrm>
            <a:off x="247189" y="138934"/>
            <a:ext cx="6264152" cy="58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КОМПОНЕНТЫ  СОВРЕМЕННОЙ </a:t>
            </a:r>
            <a:b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КОНСТРУКТИВНО – МОДЕЛЬНОЙ СРЕДЫ            </a:t>
            </a:r>
            <a:b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864" y="3177717"/>
            <a:ext cx="5588524" cy="3396457"/>
          </a:xfrm>
          <a:prstGeom prst="roundRect">
            <a:avLst/>
          </a:prstGeom>
          <a:noFill/>
          <a:ln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ПРОГРАМНО-МЕТОДИЧЕСКОЕ ОБЕСПЕЧЕНИЕ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ТЕХНОЛОГИЧЕСКОЕ ОБЕСПЕЧЕНИЕ: </a:t>
            </a:r>
          </a:p>
          <a:p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-ЛОКАЦИЯ ТВОРЧЕСКОГО КОНСТРУИРОВАНИЯ; </a:t>
            </a:r>
          </a:p>
          <a:p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-БЮРО ПРОЕКТОВ И РЕШЕНИЙ</a:t>
            </a:r>
          </a:p>
          <a:p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-ТЕХНОДЕЛО</a:t>
            </a:r>
          </a:p>
          <a:p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-ТЕХНОСОВЕТ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ПРОСТРАНСТВО ГРУПП:</a:t>
            </a:r>
          </a:p>
          <a:p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-ТЕХНОЦЕНТРЫ</a:t>
            </a:r>
          </a:p>
          <a:p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- МУЛЬТСТУДИЯ 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СООБЩЕСТВА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2" descr="https://scholoz.gosuslugi.ru/netcat_files/0/2871/29f6e1f97930f6e7a70de7958c6840a1.png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9126" y="4581128"/>
            <a:ext cx="1897184" cy="18892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935" y="2829430"/>
            <a:ext cx="2458956" cy="19802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1368" y="4690980"/>
            <a:ext cx="2365209" cy="2006472"/>
          </a:xfrm>
          <a:prstGeom prst="hexagon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11388613" y="1695362"/>
            <a:ext cx="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ЧТО</a:t>
            </a:r>
            <a:r>
              <a:rPr lang="ru-RU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58369">
            <a:off x="10842401" y="2186304"/>
            <a:ext cx="122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ЗАЧЕМ</a:t>
            </a:r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4" name="Google Shape;148;p17"/>
          <p:cNvSpPr/>
          <p:nvPr/>
        </p:nvSpPr>
        <p:spPr>
          <a:xfrm>
            <a:off x="2173356" y="1739763"/>
            <a:ext cx="2113089" cy="66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ШАГ 3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ОРГАНИЗАЦИОННО-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/>
              <a:t>ДЕЯТЕЛЬНОСТНЫЙ</a:t>
            </a:r>
          </a:p>
        </p:txBody>
      </p:sp>
      <p:sp>
        <p:nvSpPr>
          <p:cNvPr id="46" name="Google Shape;148;p17"/>
          <p:cNvSpPr/>
          <p:nvPr/>
        </p:nvSpPr>
        <p:spPr>
          <a:xfrm>
            <a:off x="4434399" y="1810268"/>
            <a:ext cx="2181839" cy="53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ШАГ 2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ym typeface="Calibri"/>
              </a:rPr>
              <a:t>  </a:t>
            </a:r>
            <a:r>
              <a:rPr lang="ru-RU" sz="1400" b="1" dirty="0">
                <a:sym typeface="Calibri"/>
              </a:rPr>
              <a:t>МЕТОДОЛОГИЧЕСКИЙ</a:t>
            </a:r>
            <a:endParaRPr lang="ru-RU" sz="1400" b="1" dirty="0"/>
          </a:p>
        </p:txBody>
      </p:sp>
      <p:sp>
        <p:nvSpPr>
          <p:cNvPr id="47" name="Google Shape;148;p17"/>
          <p:cNvSpPr/>
          <p:nvPr/>
        </p:nvSpPr>
        <p:spPr>
          <a:xfrm>
            <a:off x="6861609" y="1813235"/>
            <a:ext cx="1151227" cy="53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ШАГ 1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ym typeface="Calibri"/>
              </a:rPr>
              <a:t>   ЦЕЛЕВОЙ</a:t>
            </a:r>
            <a:endParaRPr lang="ru-RU" sz="1400" b="1" dirty="0"/>
          </a:p>
        </p:txBody>
      </p:sp>
      <p:pic>
        <p:nvPicPr>
          <p:cNvPr id="1026" name="Picture 2" descr="https://avatars.mds.yandex.net/i?id=ec63a0d100d48ac2e5d5f841a2fb6e7575ffcfb9-10331033-images-thumbs&amp;n=13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13" b="99063" l="0" r="100000">
                        <a14:foregroundMark x1="44410" y1="19063" x2="63975" y2="44063"/>
                        <a14:foregroundMark x1="63975" y1="12188" x2="81677" y2="39375"/>
                        <a14:foregroundMark x1="88820" y1="13125" x2="69255" y2="29063"/>
                        <a14:foregroundMark x1="59627" y1="6563" x2="62733" y2="21250"/>
                        <a14:foregroundMark x1="38509" y1="14375" x2="55280" y2="26875"/>
                        <a14:foregroundMark x1="88820" y1="63125" x2="59627" y2="37500"/>
                        <a14:foregroundMark x1="97516" y1="38750" x2="72050" y2="34375"/>
                        <a14:foregroundMark x1="41304" y1="27187" x2="42857" y2="37500"/>
                        <a14:foregroundMark x1="77019" y1="56250" x2="62422" y2="53438"/>
                        <a14:foregroundMark x1="25155" y1="14688" x2="34161" y2="39375"/>
                        <a14:foregroundMark x1="73292" y1="95313" x2="53106" y2="56563"/>
                        <a14:foregroundMark x1="88199" y1="81250" x2="61801" y2="69688"/>
                        <a14:foregroundMark x1="5590" y1="29063" x2="38509" y2="43750"/>
                        <a14:foregroundMark x1="38509" y1="37188" x2="55280" y2="62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820" y="1273345"/>
            <a:ext cx="450702" cy="4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a24652ca316066a7ad219755e8d264396bb0feeb-10686310-images-thumbs&amp;n=13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13" b="100000" l="867" r="100000">
                        <a14:foregroundMark x1="66185" y1="13125" x2="43064" y2="58750"/>
                        <a14:foregroundMark x1="90173" y1="27813" x2="90173" y2="27813"/>
                        <a14:foregroundMark x1="23988" y1="68750" x2="75434" y2="39375"/>
                        <a14:foregroundMark x1="75434" y1="39375" x2="75434" y2="39375"/>
                        <a14:foregroundMark x1="37861" y1="60938" x2="75434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171" y="1199833"/>
            <a:ext cx="468193" cy="43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методический кабинет\инновационная деятельность\Конструирование\Инновационный поиск (край)\2023\сборник\ЛОГО Деталька.png"/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971" y="4059582"/>
            <a:ext cx="1040126" cy="10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267" y="3522974"/>
            <a:ext cx="2803869" cy="2319979"/>
          </a:xfrm>
          <a:prstGeom prst="hexagon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s://goods-photos.static1-sima-land.com/items/1489872/0/700-nw.jpg"/>
          <p:cNvPicPr>
            <a:picLocks noChangeAspect="1" noChangeArrowheads="1"/>
          </p:cNvPicPr>
          <p:nvPr/>
        </p:nvPicPr>
        <p:blipFill>
          <a:blip r:embed="rId15" cstate="email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143" l="0" r="100000">
                        <a14:foregroundMark x1="77571" y1="25714" x2="70143" y2="93000"/>
                        <a14:foregroundMark x1="84143" y1="37286" x2="86714" y2="93286"/>
                        <a14:foregroundMark x1="86714" y1="93286" x2="86714" y2="93286"/>
                        <a14:foregroundMark x1="86714" y1="93286" x2="86714" y2="93286"/>
                        <a14:foregroundMark x1="87571" y1="93286" x2="87571" y2="93286"/>
                        <a14:foregroundMark x1="53873" y1="91549" x2="98592" y2="82042"/>
                        <a14:foregroundMark x1="55282" y1="53521" x2="51761" y2="91549"/>
                        <a14:foregroundMark x1="62676" y1="29577" x2="94718" y2="48239"/>
                        <a14:foregroundMark x1="61972" y1="35915" x2="57746" y2="87324"/>
                        <a14:foregroundMark x1="75000" y1="89085" x2="99648" y2="72887"/>
                        <a14:foregroundMark x1="57394" y1="93310" x2="98944" y2="95070"/>
                        <a14:foregroundMark x1="90141" y1="58099" x2="94366" y2="69718"/>
                        <a14:foregroundMark x1="88028" y1="37676" x2="99296" y2="61620"/>
                        <a14:foregroundMark x1="59155" y1="93662" x2="66549" y2="97887"/>
                        <a14:foregroundMark x1="55986" y1="93662" x2="54930" y2="97887"/>
                        <a14:foregroundMark x1="67606" y1="72183" x2="67606" y2="72183"/>
                        <a14:backgroundMark x1="54225" y1="64789" x2="59507" y2="96831"/>
                        <a14:backgroundMark x1="52817" y1="75000" x2="52817" y2="75000"/>
                        <a14:backgroundMark x1="52817" y1="75000" x2="52817" y2="75000"/>
                        <a14:backgroundMark x1="57042" y1="86268" x2="57042" y2="86268"/>
                        <a14:backgroundMark x1="53521" y1="88380" x2="53521" y2="88380"/>
                        <a14:backgroundMark x1="53169" y1="91901" x2="53169" y2="91901"/>
                        <a14:backgroundMark x1="57394" y1="91901" x2="57394" y2="91901"/>
                        <a14:backgroundMark x1="53521" y1="71127" x2="53521" y2="71127"/>
                        <a14:backgroundMark x1="60563" y1="80634" x2="60563" y2="80634"/>
                        <a14:backgroundMark x1="63028" y1="75352" x2="63028" y2="75352"/>
                        <a14:backgroundMark x1="55634" y1="66549" x2="54577" y2="67606"/>
                        <a14:backgroundMark x1="56690" y1="63028" x2="56690" y2="63028"/>
                        <a14:backgroundMark x1="57042" y1="58099" x2="57042" y2="56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982" y="45728"/>
            <a:ext cx="2218733" cy="14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 rot="20621874">
            <a:off x="10608280" y="970515"/>
            <a:ext cx="91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КАК</a:t>
            </a:r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56425" y="334734"/>
            <a:ext cx="5940659" cy="2281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0301" y="5712651"/>
            <a:ext cx="8316416" cy="863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7549" y="5467638"/>
            <a:ext cx="3600400" cy="369332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4955" y="325921"/>
            <a:ext cx="3099446" cy="449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Google Shape;124;p17"/>
          <p:cNvSpPr txBox="1">
            <a:spLocks/>
          </p:cNvSpPr>
          <p:nvPr/>
        </p:nvSpPr>
        <p:spPr>
          <a:xfrm>
            <a:off x="1271464" y="82575"/>
            <a:ext cx="4652609" cy="74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ПРОДУКТЫ ИННОВАЦИОННОЙ ДЕЯТЕЛЬНОСТИ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29" y="1135666"/>
            <a:ext cx="2546339" cy="372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Выноска 3 8"/>
          <p:cNvSpPr/>
          <p:nvPr/>
        </p:nvSpPr>
        <p:spPr>
          <a:xfrm>
            <a:off x="7727596" y="5539123"/>
            <a:ext cx="4243465" cy="554173"/>
          </a:xfrm>
          <a:prstGeom prst="borderCallout3">
            <a:avLst>
              <a:gd name="adj1" fmla="val -3380"/>
              <a:gd name="adj2" fmla="val 8841"/>
              <a:gd name="adj3" fmla="val -20647"/>
              <a:gd name="adj4" fmla="val 8749"/>
              <a:gd name="adj5" fmla="val -20589"/>
              <a:gd name="adj6" fmla="val 76569"/>
              <a:gd name="adj7" fmla="val -106332"/>
              <a:gd name="adj8" fmla="val 76251"/>
            </a:avLst>
          </a:prstGeom>
          <a:noFill/>
          <a:ln>
            <a:solidFill>
              <a:schemeClr val="accent3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ДРК  «МОДЕЛЬКА»</a:t>
            </a:r>
          </a:p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СООБЩЕСТВО: «ТЕХНОКРУГ</a:t>
            </a:r>
            <a:r>
              <a:rPr lang="ru-RU" sz="1400" b="1" dirty="0" smtClean="0">
                <a:latin typeface="Century Gothic" panose="020B0502020202020204" pitchFamily="34" charset="0"/>
              </a:rPr>
              <a:t>», «</a:t>
            </a:r>
            <a:r>
              <a:rPr lang="ru-RU" sz="1400" b="1" dirty="0">
                <a:latin typeface="Century Gothic" panose="020B0502020202020204" pitchFamily="34" charset="0"/>
              </a:rPr>
              <a:t>ТЕХНОШКОЛА»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41904313"/>
              </p:ext>
            </p:extLst>
          </p:nvPr>
        </p:nvGraphicFramePr>
        <p:xfrm>
          <a:off x="-712396" y="4351772"/>
          <a:ext cx="790966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5074">
            <a:off x="6367092" y="882650"/>
            <a:ext cx="1674190" cy="2147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5442">
            <a:off x="5399187" y="1331410"/>
            <a:ext cx="1493618" cy="1910441"/>
          </a:xfrm>
          <a:prstGeom prst="rect">
            <a:avLst/>
          </a:prstGeom>
        </p:spPr>
      </p:pic>
      <p:pic>
        <p:nvPicPr>
          <p:cNvPr id="15" name="Picture 12" descr="https://scholoz.gosuslugi.ru/netcat_files/0/2871/29f6e1f97930f6e7a70de7958c6840a1.png"/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63" y="119870"/>
            <a:ext cx="867497" cy="8638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060" y="1135666"/>
            <a:ext cx="2646245" cy="3698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/>
          <a:srcRect l="17320" t="23401" r="54331" b="10801"/>
          <a:stretch/>
        </p:blipFill>
        <p:spPr>
          <a:xfrm rot="2190209">
            <a:off x="6485500" y="2693709"/>
            <a:ext cx="1499874" cy="1958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5521">
            <a:off x="5309209" y="3216564"/>
            <a:ext cx="1604800" cy="19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xn----7sbabb7cccjpp5aw1f5e.xn--p1ai/wp-content/uploads/2021/11/%D0%9A%D0%A8-%D0%BE%D0%B1%D0%BB%D0%BE%D0%B6%D0%BA%D0%B0_2023_3-354x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795" y="4656341"/>
            <a:ext cx="1530372" cy="21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906075" y="683098"/>
            <a:ext cx="5940659" cy="2281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dc-4.ru/wp-content/uploads/2023/02/1-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029" y="657068"/>
            <a:ext cx="2301423" cy="167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s://dc-4.ru/wp-content/uploads/2023/08/doo-4-avgust-2023-1_stranicza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609" y="249042"/>
            <a:ext cx="2333833" cy="1650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https://dc-4.ru/wp-content/uploads/2023/08/doo-4-avgust-2023-1_stranicza_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391" y="71528"/>
            <a:ext cx="2283883" cy="161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 descr="https://dc-4.ru/wp-content/uploads/2023/08/doo-4-avgust-2023-1_stranicza_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43" y="1081766"/>
            <a:ext cx="2625981" cy="1856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dc-4.ru/wp-content/uploads/2023/04/1-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4018" y="2570130"/>
            <a:ext cx="2748853" cy="193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071" y="4511376"/>
            <a:ext cx="3160841" cy="227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261017" y="125768"/>
            <a:ext cx="5098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ДИССЕМИНАЦИЯ РЕЗУЛЬТАТОВ ДЕЯТЕЛЬНОСТИ КИП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9" name="Picture 6" descr="https://static.tildacdn.com/tild3938-6434-4164-b135-356165663031/3.png"/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17" y="0"/>
            <a:ext cx="971600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07452" y="1764894"/>
            <a:ext cx="3528248" cy="578882"/>
          </a:xfrm>
          <a:prstGeom prst="wedgeRoundRectCallout">
            <a:avLst>
              <a:gd name="adj1" fmla="val -18672"/>
              <a:gd name="adj2" fmla="val -86748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 РАМКАХ КУРСОВ ПОВЫШЕНИЯ КВАЛИФИКАЦИИ ГБУ ИРО КК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9211" y="1431352"/>
            <a:ext cx="1968161" cy="578882"/>
          </a:xfrm>
          <a:prstGeom prst="wedgeRoundRectCallout">
            <a:avLst>
              <a:gd name="adj1" fmla="val -55771"/>
              <a:gd name="adj2" fmla="val -72057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ДИСКУССИОННАЯ ПЛОЩАДКА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3532604" y="2596454"/>
            <a:ext cx="3724233" cy="153233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ПУБЛИКАЦИИ И ВЫСТУПЛЕНИЯ В Т.Ч. НА ГМО И СЕМИНАРАХ</a:t>
            </a:r>
            <a:r>
              <a:rPr lang="ru-RU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СТАЖИРОВОЧНОЙ </a:t>
            </a: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ПЛОЩАДКЕ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ЗОНАЛЬНОМ </a:t>
            </a:r>
            <a:r>
              <a:rPr lang="ru-RU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СОВЕЩАНИИ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ДЛЯ РУКОВОДИТЕЛЕЙ КК И Т.Д.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 Black" panose="020B0A04020102020204" pitchFamily="34" charset="0"/>
              </a:rPr>
              <a:t>БОЛЕЕ 30 ФАКТОВ УЧАСТИЯ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691" y="4318925"/>
            <a:ext cx="1608104" cy="2333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389" y="2731178"/>
            <a:ext cx="2461058" cy="2151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452" y="3731802"/>
            <a:ext cx="2534458" cy="2192887"/>
          </a:xfrm>
          <a:prstGeom prst="rect">
            <a:avLst/>
          </a:prstGeom>
        </p:spPr>
      </p:pic>
      <p:pic>
        <p:nvPicPr>
          <p:cNvPr id="34" name="Рисунок 33" descr="C:\Users\Мдоу Црр 4\Desktop\на сайт\1977ebd1-4846-4a40-a5ce-14f92b6896e9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179" y="4762948"/>
            <a:ext cx="2182357" cy="1916082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8278844" y="6239002"/>
            <a:ext cx="2479224" cy="578882"/>
          </a:xfrm>
          <a:prstGeom prst="wedgeRoundRectCallout">
            <a:avLst>
              <a:gd name="adj1" fmla="val 12202"/>
              <a:gd name="adj2" fmla="val -109031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НАУЧНО-ПРАКТИЧЕСКИЕ </a:t>
            </a:r>
            <a:endParaRPr lang="ru-RU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КОНФЕРЕНЦИИ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973" y="3561826"/>
            <a:ext cx="1622745" cy="22650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4" y="3221676"/>
            <a:ext cx="1590480" cy="224917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194" y="5762276"/>
            <a:ext cx="2680495" cy="1055608"/>
          </a:xfrm>
          <a:prstGeom prst="wedgeRoundRectCallout">
            <a:avLst>
              <a:gd name="adj1" fmla="val -18686"/>
              <a:gd name="adj2" fmla="val -85826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ПУБЛИКАЦИИ </a:t>
            </a:r>
            <a:endParaRPr lang="ru-RU" sz="1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 ГОРОДСКИХ,  КРАЕВЫХ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СБОРНИКАХ 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ЖУРНАЛАХ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9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ФАКТОВ </a:t>
            </a:r>
          </a:p>
        </p:txBody>
      </p:sp>
    </p:spTree>
    <p:extLst>
      <p:ext uri="{BB962C8B-B14F-4D97-AF65-F5344CB8AC3E}">
        <p14:creationId xmlns:p14="http://schemas.microsoft.com/office/powerpoint/2010/main" val="28563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48427" y="829049"/>
            <a:ext cx="5940659" cy="2281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668" y="3275779"/>
            <a:ext cx="1473485" cy="2128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0301" y="5712651"/>
            <a:ext cx="8316416" cy="863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999" y="4674013"/>
            <a:ext cx="1515283" cy="2142297"/>
          </a:xfrm>
          <a:prstGeom prst="rect">
            <a:avLst/>
          </a:prstGeom>
        </p:spPr>
      </p:pic>
      <p:pic>
        <p:nvPicPr>
          <p:cNvPr id="18" name="Picture 12" descr="https://dc-4.ru/wp-content/uploads/2023/08/doo-4-avgust-2023-1_stranicza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817" y="725862"/>
            <a:ext cx="3084212" cy="218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01" y="3293512"/>
            <a:ext cx="3590015" cy="2419139"/>
          </a:xfrm>
          <a:prstGeom prst="hexagon">
            <a:avLst>
              <a:gd name="adj" fmla="val 18003"/>
              <a:gd name="vf" fmla="val 11547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398417" y="1357771"/>
            <a:ext cx="2057623" cy="817245"/>
          </a:xfrm>
          <a:prstGeom prst="wedgeRoundRectCallout">
            <a:avLst>
              <a:gd name="adj1" fmla="val -66119"/>
              <a:gd name="adj2" fmla="val 19876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КОНКУРС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«ЛИДЕРЫ СИСТЕМЫ ОБРАЗОВАНИЯ»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119" y="0"/>
            <a:ext cx="5331985" cy="512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1226" y1="56209" x2="20283" y2="82353"/>
                        <a14:foregroundMark x1="13208" y1="33987" x2="36321" y2="4575"/>
                        <a14:foregroundMark x1="33962" y1="10458" x2="99057" y2="15686"/>
                        <a14:foregroundMark x1="88208" y1="22222" x2="81604" y2="75163"/>
                        <a14:foregroundMark x1="8019" y1="40523" x2="74528" y2="45752"/>
                        <a14:foregroundMark x1="38679" y1="76471" x2="69340" y2="66667"/>
                        <a14:foregroundMark x1="58491" y1="46405" x2="63208" y2="71895"/>
                        <a14:foregroundMark x1="61792" y1="71242" x2="59434" y2="96078"/>
                        <a14:foregroundMark x1="24057" y1="85621" x2="84434" y2="85621"/>
                        <a14:foregroundMark x1="94340" y1="20261" x2="85849" y2="49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" y="112572"/>
            <a:ext cx="1139489" cy="822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580" y="198341"/>
            <a:ext cx="607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РАСШИРЕНИЕ  </a:t>
            </a:r>
            <a:r>
              <a:rPr lang="ru-RU" sz="2000" dirty="0">
                <a:latin typeface="Arial Black" panose="020B0A04020102020204" pitchFamily="34" charset="0"/>
              </a:rPr>
              <a:t>МЕТОДИЧЕСКОЙ СЕТИ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673" y="2796350"/>
            <a:ext cx="1478848" cy="2088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0898" y="5802392"/>
            <a:ext cx="3392671" cy="10556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КОНКУРС  «ГОРОД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ЗОБРЕТАТЕЛЕЙ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ФАКТОВ УЧАСТИЯ: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ДЕТИ – 49; РОДИТЕЛИ-32; ПЕДАГОГИ-5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712" y="4581127"/>
            <a:ext cx="1547316" cy="218870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7064856" y="4691557"/>
            <a:ext cx="5227720" cy="171962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+</a:t>
            </a:r>
            <a:r>
              <a:rPr lang="ru-RU" sz="2000" b="1" dirty="0">
                <a:latin typeface="Century Gothic" panose="020B0502020202020204" pitchFamily="34" charset="0"/>
              </a:rPr>
              <a:t>15 УЧРЕЖДЕНИЙ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ЭКСПЕРТНАЯ ДЕЯТЕЛЬНОСТЬ В КОНКУРСАХ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СОВМЕСТНОЕ ПРОВЕДЕНИЕ СЕМИНАРОВ, КОНСУЛЬТАЦИЙ, КРУГЛЫЙ СТОЛ,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УЧАСТИЕ В РАБОТЕ ТЕХНОШКОЛЫ 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ДЕТСКО-РОДИТЕЛЬСКОГО КЛУБА «МОДЕЛЬКА»</a:t>
            </a:r>
          </a:p>
        </p:txBody>
      </p:sp>
    </p:spTree>
    <p:extLst>
      <p:ext uri="{BB962C8B-B14F-4D97-AF65-F5344CB8AC3E}">
        <p14:creationId xmlns:p14="http://schemas.microsoft.com/office/powerpoint/2010/main" val="7165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439816" y="294909"/>
            <a:ext cx="7308811" cy="2708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0301" y="5712651"/>
            <a:ext cx="8316416" cy="863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7549" y="5467638"/>
            <a:ext cx="3600400" cy="369332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0" y="-45200"/>
            <a:ext cx="2573712" cy="344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885" y="-45200"/>
            <a:ext cx="3203848" cy="239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964" y="1573270"/>
            <a:ext cx="2727570" cy="190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540" y="3005939"/>
            <a:ext cx="4201201" cy="315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112614" y="144176"/>
            <a:ext cx="4375874" cy="1532334"/>
          </a:xfrm>
          <a:prstGeom prst="wedgeRoundRectCallout">
            <a:avLst>
              <a:gd name="adj1" fmla="val -64204"/>
              <a:gd name="adj2" fmla="val 39568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РАБОТА ДРК «МОДЕЛЬКА»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«ОТКРЫТИЕ АРХИТЕКТУРНОГО БЮРО»</a:t>
            </a:r>
          </a:p>
          <a:p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Блок№1-ТЕХНОЗАСЕДАНИЕ</a:t>
            </a:r>
          </a:p>
          <a:p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Блок №2-ТЕХНОСОВЕТ</a:t>
            </a:r>
          </a:p>
          <a:p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Блок №3-ТЕХНОДЕЛО</a:t>
            </a:r>
          </a:p>
          <a:p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Блок №4- ТЕХНОМИКРОФОН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267" y="3583789"/>
            <a:ext cx="3366928" cy="252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1" y="3501201"/>
            <a:ext cx="2228866" cy="29718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55440" y="6147665"/>
            <a:ext cx="3517238" cy="578882"/>
          </a:xfrm>
          <a:prstGeom prst="wedgeRoundRectCallout">
            <a:avLst>
              <a:gd name="adj1" fmla="val 33563"/>
              <a:gd name="adj2" fmla="val -85311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ДЕНЬ ОТКРЫТЫХ ДВЕРЕЙ КО ДНЮ ИНЖЕНЕРА-КОНСТРУКТОРА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464" y="2106300"/>
            <a:ext cx="3375754" cy="278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0459886" y="4772928"/>
            <a:ext cx="1442891" cy="1055608"/>
          </a:xfrm>
          <a:prstGeom prst="wedgeRoundRectCallout">
            <a:avLst>
              <a:gd name="adj1" fmla="val -163021"/>
              <a:gd name="adj2" fmla="val -57432"/>
              <a:gd name="adj3" fmla="val 16667"/>
            </a:avLst>
          </a:prstGeom>
          <a:solidFill>
            <a:schemeClr val="bg1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КРУГЛЫЙ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СТОЛ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«БИЛЕТ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В БУДУЩЕЕ»</a:t>
            </a:r>
          </a:p>
        </p:txBody>
      </p:sp>
    </p:spTree>
    <p:extLst>
      <p:ext uri="{BB962C8B-B14F-4D97-AF65-F5344CB8AC3E}">
        <p14:creationId xmlns:p14="http://schemas.microsoft.com/office/powerpoint/2010/main" val="89218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07504" y="3068960"/>
            <a:ext cx="8032976" cy="194877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ЗА ВНИМАНИЕ!</a:t>
            </a:r>
          </a:p>
          <a:p>
            <a:pPr algn="ctr">
              <a:defRPr/>
            </a:pPr>
            <a:r>
              <a:rPr lang="ru-RU" sz="4000" b="1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ПРИГЛАШАЕМ К СОТРУДНИЧЕСТВУ!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3592" y="5229200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Наш адрес: г. </a:t>
            </a:r>
            <a:r>
              <a:rPr lang="ru-RU" b="1" dirty="0" smtClean="0"/>
              <a:t>353971, </a:t>
            </a:r>
            <a:r>
              <a:rPr lang="ru-RU" b="1" dirty="0"/>
              <a:t>г. Новороссийск </a:t>
            </a:r>
            <a:r>
              <a:rPr lang="ru-RU" b="1" dirty="0" smtClean="0"/>
              <a:t>,</a:t>
            </a:r>
          </a:p>
          <a:p>
            <a:pPr algn="ctr"/>
            <a:r>
              <a:rPr lang="ru-RU" b="1" dirty="0" smtClean="0"/>
              <a:t>п. Верхнебаканский, ул</a:t>
            </a:r>
            <a:r>
              <a:rPr lang="ru-RU" b="1" dirty="0"/>
              <a:t>. </a:t>
            </a:r>
            <a:r>
              <a:rPr lang="ru-RU" b="1" dirty="0" smtClean="0"/>
              <a:t>Коммунистическая 2</a:t>
            </a:r>
            <a:endParaRPr lang="ru-RU" b="1" dirty="0"/>
          </a:p>
          <a:p>
            <a:pPr algn="ctr"/>
            <a:r>
              <a:rPr lang="ru-RU" b="1" dirty="0"/>
              <a:t>Тел. </a:t>
            </a:r>
            <a:r>
              <a:rPr lang="ru-RU" b="1" dirty="0" smtClean="0"/>
              <a:t>8(8617)276591 факс 8(8617)276591</a:t>
            </a:r>
            <a:endParaRPr lang="en-US" b="1" dirty="0"/>
          </a:p>
          <a:p>
            <a:pPr algn="ctr"/>
            <a:r>
              <a:rPr lang="en-US" b="1" dirty="0"/>
              <a:t>E-mail</a:t>
            </a:r>
            <a:r>
              <a:rPr lang="ru-RU" b="1" dirty="0"/>
              <a:t>: </a:t>
            </a:r>
            <a:r>
              <a:rPr lang="en-US" b="1" dirty="0" smtClean="0">
                <a:hlinkClick r:id="rId2"/>
              </a:rPr>
              <a:t>Bart205@yandex.ru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smtClean="0">
                <a:hlinkClick r:id="rId3"/>
              </a:rPr>
              <a:t>http</a:t>
            </a:r>
            <a:r>
              <a:rPr lang="ru-RU" b="1" dirty="0">
                <a:hlinkClick r:id="rId3"/>
              </a:rPr>
              <a:t>:</a:t>
            </a:r>
            <a:r>
              <a:rPr lang="en-US" b="1" dirty="0" smtClean="0">
                <a:hlinkClick r:id="rId3"/>
              </a:rPr>
              <a:t>//dc-4.ru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08" y="329517"/>
            <a:ext cx="3550142" cy="2431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6" y="358890"/>
            <a:ext cx="3562885" cy="2436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9" y="351390"/>
            <a:ext cx="3635005" cy="245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18323</TotalTime>
  <Words>371</Words>
  <Application>Microsoft Office PowerPoint</Application>
  <PresentationFormat>Широкоэкранный</PresentationFormat>
  <Paragraphs>100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Century Gothic</vt:lpstr>
      <vt:lpstr>Roboto</vt:lpstr>
      <vt:lpstr>Times New Roman</vt:lpstr>
      <vt:lpstr>Ретро</vt:lpstr>
      <vt:lpstr>Презентация PowerPoint</vt:lpstr>
      <vt:lpstr>     ОСНОВНАЯ ИДЕЯ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организационно-правовые, экономические аспекты управления образованием (на примере системы дошкольного образования города Калининграда)</dc:title>
  <dc:creator>Ольга Николаевна</dc:creator>
  <cp:lastModifiedBy>user</cp:lastModifiedBy>
  <cp:revision>491</cp:revision>
  <cp:lastPrinted>2012-02-28T17:55:05Z</cp:lastPrinted>
  <dcterms:created xsi:type="dcterms:W3CDTF">2010-08-10T12:14:18Z</dcterms:created>
  <dcterms:modified xsi:type="dcterms:W3CDTF">2023-11-30T09:15:22Z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